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63" r:id="rId3"/>
    <p:sldId id="276" r:id="rId4"/>
    <p:sldId id="277" r:id="rId5"/>
    <p:sldId id="286" r:id="rId6"/>
    <p:sldId id="282" r:id="rId7"/>
    <p:sldId id="260" r:id="rId8"/>
    <p:sldId id="278" r:id="rId9"/>
    <p:sldId id="269" r:id="rId10"/>
    <p:sldId id="270" r:id="rId11"/>
    <p:sldId id="271" r:id="rId12"/>
    <p:sldId id="279" r:id="rId13"/>
    <p:sldId id="258" r:id="rId14"/>
    <p:sldId id="284" r:id="rId15"/>
    <p:sldId id="285" r:id="rId16"/>
    <p:sldId id="280" r:id="rId17"/>
    <p:sldId id="268" r:id="rId18"/>
    <p:sldId id="259" r:id="rId19"/>
    <p:sldId id="265" r:id="rId20"/>
    <p:sldId id="264" r:id="rId21"/>
    <p:sldId id="281" r:id="rId22"/>
    <p:sldId id="261" r:id="rId23"/>
    <p:sldId id="273" r:id="rId24"/>
    <p:sldId id="274" r:id="rId25"/>
    <p:sldId id="262" r:id="rId26"/>
    <p:sldId id="272" r:id="rId27"/>
    <p:sldId id="267" r:id="rId28"/>
    <p:sldId id="275" r:id="rId29"/>
    <p:sldId id="283" r:id="rId30"/>
    <p:sldId id="257" r:id="rId31"/>
  </p:sldIdLst>
  <p:sldSz cx="9144000" cy="6858000" type="screen4x3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8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489E6-96D2-9644-B7D3-83291AEF7D75}" type="datetimeFigureOut">
              <a:rPr lang="pl-PL" smtClean="0"/>
              <a:t>11.10.2017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0C2CD-F441-4146-8584-BAFA7D43A590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503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Czwarta cyfra jest większa niż druga.</a:t>
            </a:r>
          </a:p>
          <a:p>
            <a:r>
              <a:rPr lang="pl-PL" dirty="0" smtClean="0"/>
              <a:t>Trzecia cyfra jest o 3 mniejsza niż druga.</a:t>
            </a:r>
          </a:p>
          <a:p>
            <a:r>
              <a:rPr lang="pl-PL" dirty="0" smtClean="0"/>
              <a:t>Pierwsza cyfra jest trzy razy większa od piątej.</a:t>
            </a:r>
          </a:p>
          <a:p>
            <a:r>
              <a:rPr lang="pl-PL" dirty="0" smtClean="0"/>
              <a:t>Trzy pary cyfr sumują się do 11.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2CD-F441-4146-8584-BAFA7D43A590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775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Zadania na dowodzenie,</a:t>
            </a:r>
            <a:r>
              <a:rPr lang="pl-PL" baseline="0" dirty="0" smtClean="0"/>
              <a:t> przykłady </a:t>
            </a:r>
            <a:r>
              <a:rPr lang="pl-PL" baseline="0" smtClean="0"/>
              <a:t>z podzielności liczb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2CD-F441-4146-8584-BAFA7D43A590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4916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Wniosek – więcej pisz słownie.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07821-B0A2-2F41-88A4-13EA1C9D796B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751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Język, którym się porozumiewamy powinien być zrozumiały dla wszystkich odbiorców.</a:t>
            </a:r>
            <a:r>
              <a:rPr lang="pl-PL" baseline="0" dirty="0" smtClean="0"/>
              <a:t> Co zrobić, kiedy odbiorca się zmienia?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2CD-F441-4146-8584-BAFA7D43A590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8962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2CD-F441-4146-8584-BAFA7D43A590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2995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pl-PL" dirty="0" smtClean="0"/>
              <a:t>Przeskakiwaniu odpowiedzi. </a:t>
            </a:r>
          </a:p>
          <a:p>
            <a:pPr marL="171450" indent="-171450">
              <a:buFontTx/>
              <a:buChar char="•"/>
            </a:pPr>
            <a:r>
              <a:rPr lang="pl-PL" dirty="0" smtClean="0"/>
              <a:t>O opowiadaniu o swoim rozwiązaniu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2CD-F441-4146-8584-BAFA7D43A590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683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Profesor Guzicki pokazywał na zajęciach zestaw zadań, który powtarza z uczniami dwukrotnie – rozwiąż, rozwiąż równaniem</a:t>
            </a:r>
          </a:p>
          <a:p>
            <a:r>
              <a:rPr lang="pl-PL" dirty="0" smtClean="0"/>
              <a:t>Wkleić zdjęcia rozwiązań uczniów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2CD-F441-4146-8584-BAFA7D43A590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6194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Use</a:t>
            </a:r>
            <a:r>
              <a:rPr lang="pl-PL" baseline="0" dirty="0" smtClean="0"/>
              <a:t> of </a:t>
            </a:r>
            <a:r>
              <a:rPr lang="pl-PL" baseline="0" dirty="0" err="1" smtClean="0"/>
              <a:t>english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2CD-F441-4146-8584-BAFA7D43A590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2903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Jak opisać geometrię?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0C2CD-F441-4146-8584-BAFA7D43A590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3187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31FF3-04F5-FE42-A2B0-100668264B7F}" type="datetimeFigureOut">
              <a:rPr lang="pl-PL" smtClean="0"/>
              <a:t>11.10.2017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739D6CE-B6F7-294C-811F-A6BD53DC37D1}" type="slidenum">
              <a:rPr lang="pl-PL" smtClean="0"/>
              <a:t>‹nr›</a:t>
            </a:fld>
            <a:endParaRPr lang="pl-PL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31FF3-04F5-FE42-A2B0-100668264B7F}" type="datetimeFigureOut">
              <a:rPr lang="pl-PL" smtClean="0"/>
              <a:t>11.10.2017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6CE-B6F7-294C-811F-A6BD53DC37D1}" type="slidenum">
              <a:rPr lang="pl-PL" smtClean="0"/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31FF3-04F5-FE42-A2B0-100668264B7F}" type="datetimeFigureOut">
              <a:rPr lang="pl-PL" smtClean="0"/>
              <a:t>11.10.2017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6CE-B6F7-294C-811F-A6BD53DC37D1}" type="slidenum">
              <a:rPr lang="pl-PL" smtClean="0"/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31FF3-04F5-FE42-A2B0-100668264B7F}" type="datetimeFigureOut">
              <a:rPr lang="pl-PL" smtClean="0"/>
              <a:t>11.10.2017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6CE-B6F7-294C-811F-A6BD53DC37D1}" type="slidenum">
              <a:rPr lang="pl-PL" smtClean="0"/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31FF3-04F5-FE42-A2B0-100668264B7F}" type="datetimeFigureOut">
              <a:rPr lang="pl-PL" smtClean="0"/>
              <a:t>11.10.2017</a:t>
            </a:fld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6CE-B6F7-294C-811F-A6BD53DC37D1}" type="slidenum">
              <a:rPr lang="pl-PL" smtClean="0"/>
              <a:t>‹nr›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31FF3-04F5-FE42-A2B0-100668264B7F}" type="datetimeFigureOut">
              <a:rPr lang="pl-PL" smtClean="0"/>
              <a:t>11.10.2017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6CE-B6F7-294C-811F-A6BD53DC37D1}" type="slidenum">
              <a:rPr lang="pl-PL" smtClean="0"/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edyt. styl wz. tyt.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31FF3-04F5-FE42-A2B0-100668264B7F}" type="datetimeFigureOut">
              <a:rPr lang="pl-PL" smtClean="0"/>
              <a:t>11.10.2017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6CE-B6F7-294C-811F-A6BD53DC37D1}" type="slidenum">
              <a:rPr lang="pl-PL" smtClean="0"/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31FF3-04F5-FE42-A2B0-100668264B7F}" type="datetimeFigureOut">
              <a:rPr lang="pl-PL" smtClean="0"/>
              <a:t>11.10.2017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6CE-B6F7-294C-811F-A6BD53DC37D1}" type="slidenum">
              <a:rPr lang="pl-PL" smtClean="0"/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31FF3-04F5-FE42-A2B0-100668264B7F}" type="datetimeFigureOut">
              <a:rPr lang="pl-PL" smtClean="0"/>
              <a:t>11.10.2017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6CE-B6F7-294C-811F-A6BD53DC37D1}" type="slidenum">
              <a:rPr lang="pl-PL" smtClean="0"/>
              <a:t>‹nr›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31FF3-04F5-FE42-A2B0-100668264B7F}" type="datetimeFigureOut">
              <a:rPr lang="pl-PL" smtClean="0"/>
              <a:t>11.10.2017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6CE-B6F7-294C-811F-A6BD53DC37D1}" type="slidenum">
              <a:rPr lang="pl-PL" smtClean="0"/>
              <a:t>‹nr›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Przeciągnij obraz na symbol zastępczy lub kliknij ikonę, aby go dodać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31FF3-04F5-FE42-A2B0-100668264B7F}" type="datetimeFigureOut">
              <a:rPr lang="pl-PL" smtClean="0"/>
              <a:t>11.10.2017</a:t>
            </a:fld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6CE-B6F7-294C-811F-A6BD53DC37D1}" type="slidenum">
              <a:rPr lang="pl-PL" smtClean="0"/>
              <a:t>‹nr›</a:t>
            </a:fld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A531FF3-04F5-FE42-A2B0-100668264B7F}" type="datetimeFigureOut">
              <a:rPr lang="pl-PL" smtClean="0"/>
              <a:t>11.10.2017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739D6CE-B6F7-294C-811F-A6BD53DC37D1}" type="slidenum">
              <a:rPr lang="pl-PL" smtClean="0"/>
              <a:t>‹nr›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edyt. styl wz. tyt.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Czyli przyczynek do formalizmów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>
                <a:latin typeface="American Typewriter"/>
                <a:cs typeface="American Typewriter"/>
              </a:rPr>
              <a:t>Matematyka – </a:t>
            </a:r>
            <a:r>
              <a:rPr lang="pl-PL" dirty="0" smtClean="0">
                <a:latin typeface="American Typewriter"/>
                <a:cs typeface="American Typewriter"/>
              </a:rPr>
              <a:t>język własny czy obcy?</a:t>
            </a:r>
            <a:endParaRPr lang="pl-PL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267362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Dowodzik proszę!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Niech a i b będą liczbami całkowitymi. Wykaż, że jeśli </a:t>
            </a:r>
            <a:r>
              <a:rPr lang="pl-PL" b="1" dirty="0" err="1" smtClean="0"/>
              <a:t>a</a:t>
            </a:r>
            <a:r>
              <a:rPr lang="pl-PL" b="1" dirty="0" err="1" smtClean="0"/>
              <a:t>|b</a:t>
            </a:r>
            <a:r>
              <a:rPr lang="pl-PL" b="1" dirty="0" smtClean="0"/>
              <a:t> oraz </a:t>
            </a:r>
            <a:r>
              <a:rPr lang="pl-PL" b="1" dirty="0"/>
              <a:t>2</a:t>
            </a:r>
            <a:r>
              <a:rPr lang="pl-PL" b="1" dirty="0" smtClean="0"/>
              <a:t>|a, to 2|b.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Założenie: a, b – liczby całkowite, </a:t>
            </a:r>
            <a:r>
              <a:rPr lang="pl-PL" dirty="0" err="1" smtClean="0"/>
              <a:t>a|</a:t>
            </a:r>
            <a:r>
              <a:rPr lang="pl-PL" dirty="0" err="1"/>
              <a:t>b</a:t>
            </a:r>
            <a:r>
              <a:rPr lang="pl-PL" dirty="0" smtClean="0"/>
              <a:t>, 2|a</a:t>
            </a:r>
            <a:br>
              <a:rPr lang="pl-PL" dirty="0" smtClean="0"/>
            </a:br>
            <a:r>
              <a:rPr lang="pl-PL" dirty="0" smtClean="0"/>
              <a:t>Teza: 2|b.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Taki sobie dowód: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Zatem 2|b.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 descr="Zrzut ekranu 2017-01-28 o 10.47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77" y="4901091"/>
            <a:ext cx="4411134" cy="94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4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Trochę </a:t>
            </a:r>
            <a:r>
              <a:rPr lang="pl-PL" dirty="0" smtClean="0"/>
              <a:t>elegancji?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Niech a i b będą liczbami całkowitymi.</a:t>
            </a:r>
          </a:p>
          <a:p>
            <a:pPr marL="0" indent="0">
              <a:buNone/>
            </a:pPr>
            <a:r>
              <a:rPr lang="pl-PL" dirty="0" smtClean="0"/>
              <a:t>Z założenia wiemy, że </a:t>
            </a:r>
            <a:r>
              <a:rPr lang="pl-PL" i="1" dirty="0" err="1" smtClean="0"/>
              <a:t>a|b</a:t>
            </a:r>
            <a:r>
              <a:rPr lang="pl-PL" dirty="0" smtClean="0"/>
              <a:t> i </a:t>
            </a:r>
            <a:r>
              <a:rPr lang="pl-PL" i="1" dirty="0" smtClean="0"/>
              <a:t>2|a</a:t>
            </a:r>
            <a:r>
              <a:rPr lang="pl-PL" dirty="0" smtClean="0"/>
              <a:t>. 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Z własności dzielenia wiemy, że istnieje taka liczba całkowita </a:t>
            </a:r>
            <a:r>
              <a:rPr lang="pl-PL" i="1" dirty="0" smtClean="0"/>
              <a:t>k</a:t>
            </a:r>
            <a:r>
              <a:rPr lang="pl-PL" dirty="0" smtClean="0"/>
              <a:t>, że </a:t>
            </a:r>
            <a:r>
              <a:rPr lang="pl-PL" i="1" dirty="0" smtClean="0"/>
              <a:t>b = </a:t>
            </a:r>
            <a:r>
              <a:rPr lang="pl-PL" i="1" dirty="0" err="1" smtClean="0"/>
              <a:t>ak</a:t>
            </a:r>
            <a:r>
              <a:rPr lang="pl-PL" dirty="0" smtClean="0"/>
              <a:t> oraz inna liczba całkowita </a:t>
            </a:r>
            <a:r>
              <a:rPr lang="pl-PL" i="1" dirty="0" smtClean="0"/>
              <a:t>j</a:t>
            </a:r>
            <a:r>
              <a:rPr lang="pl-PL" dirty="0" smtClean="0"/>
              <a:t> taka, że </a:t>
            </a:r>
            <a:r>
              <a:rPr lang="pl-PL" i="1" dirty="0" smtClean="0"/>
              <a:t>a = 2j</a:t>
            </a:r>
            <a:r>
              <a:rPr lang="pl-PL" dirty="0" smtClean="0"/>
              <a:t>. 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Podstawiając </a:t>
            </a:r>
            <a:r>
              <a:rPr lang="pl-PL" i="1" dirty="0" smtClean="0"/>
              <a:t>a = 2j</a:t>
            </a:r>
            <a:r>
              <a:rPr lang="pl-PL" dirty="0" smtClean="0"/>
              <a:t> do równania </a:t>
            </a:r>
            <a:r>
              <a:rPr lang="pl-PL" i="1" dirty="0" smtClean="0"/>
              <a:t>b = </a:t>
            </a:r>
            <a:r>
              <a:rPr lang="pl-PL" i="1" dirty="0" err="1" smtClean="0"/>
              <a:t>ak</a:t>
            </a:r>
            <a:r>
              <a:rPr lang="pl-PL" dirty="0" smtClean="0"/>
              <a:t> otrzymujemy </a:t>
            </a:r>
            <a:r>
              <a:rPr lang="pl-PL" i="1" dirty="0" smtClean="0"/>
              <a:t>b = 2jk</a:t>
            </a:r>
            <a:r>
              <a:rPr lang="pl-PL" dirty="0" smtClean="0"/>
              <a:t>. Ponieważ liczby </a:t>
            </a:r>
            <a:r>
              <a:rPr lang="pl-PL" i="1" dirty="0" smtClean="0"/>
              <a:t>j</a:t>
            </a:r>
            <a:r>
              <a:rPr lang="pl-PL" dirty="0" smtClean="0"/>
              <a:t>, </a:t>
            </a:r>
            <a:r>
              <a:rPr lang="pl-PL" i="1" dirty="0" smtClean="0"/>
              <a:t>k</a:t>
            </a:r>
            <a:r>
              <a:rPr lang="pl-PL" dirty="0" smtClean="0"/>
              <a:t> były całkowite, także ich iloczyn jest całkowity. 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Zatem ponownie wykorzystując własność dzielenia pokazaliśmy, że </a:t>
            </a:r>
            <a:r>
              <a:rPr lang="pl-PL" i="1" dirty="0" smtClean="0"/>
              <a:t>2|b</a:t>
            </a:r>
            <a:r>
              <a:rPr lang="pl-PL" dirty="0" smtClean="0"/>
              <a:t>. </a:t>
            </a:r>
            <a:r>
              <a:rPr lang="pl-PL" dirty="0" smtClean="0">
                <a:latin typeface="Wingdings"/>
                <a:ea typeface="Wingdings"/>
                <a:cs typeface="Wingdings"/>
                <a:sym typeface="Wingdings"/>
              </a:rPr>
              <a:t>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280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SŁUCHANIE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rcRect t="5451" b="54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477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Czy „drzewo” zawsze znaczy to samo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52600"/>
            <a:ext cx="4593737" cy="4373563"/>
          </a:xfrm>
        </p:spPr>
        <p:txBody>
          <a:bodyPr/>
          <a:lstStyle/>
          <a:p>
            <a:pPr marL="114300" indent="0">
              <a:buNone/>
            </a:pPr>
            <a:endParaRPr lang="pl-PL" dirty="0" smtClean="0"/>
          </a:p>
          <a:p>
            <a:pPr marL="114300" indent="0">
              <a:buNone/>
            </a:pPr>
            <a:r>
              <a:rPr lang="pl-PL" dirty="0" smtClean="0"/>
              <a:t>D = zbiór drzew </a:t>
            </a:r>
          </a:p>
          <a:p>
            <a:pPr marL="114300" indent="0">
              <a:buNone/>
            </a:pPr>
            <a:endParaRPr lang="pl-PL" dirty="0" smtClean="0"/>
          </a:p>
          <a:p>
            <a:pPr marL="114300" indent="0">
              <a:buNone/>
            </a:pPr>
            <a:r>
              <a:rPr lang="pl-PL" dirty="0" smtClean="0"/>
              <a:t>A = {zbiór gałęzi}</a:t>
            </a:r>
          </a:p>
          <a:p>
            <a:pPr marL="114300" indent="0">
              <a:buNone/>
            </a:pPr>
            <a:r>
              <a:rPr lang="pl-PL" dirty="0" smtClean="0"/>
              <a:t>B = {zbiór gałązek}</a:t>
            </a:r>
          </a:p>
          <a:p>
            <a:pPr marL="114300" indent="0">
              <a:buNone/>
            </a:pPr>
            <a:r>
              <a:rPr lang="pl-PL" dirty="0" smtClean="0"/>
              <a:t>C = {zbiór liści}</a:t>
            </a:r>
          </a:p>
          <a:p>
            <a:pPr marL="114300" indent="0">
              <a:buNone/>
            </a:pPr>
            <a:r>
              <a:rPr lang="pl-PL" dirty="0" smtClean="0"/>
              <a:t>D = {zbiór korzeni}</a:t>
            </a:r>
          </a:p>
          <a:p>
            <a:pPr marL="114300" indent="0">
              <a:buNone/>
            </a:pPr>
            <a:r>
              <a:rPr lang="pl-PL" dirty="0" smtClean="0"/>
              <a:t>E = {zbiór owoców}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262" y="1752600"/>
            <a:ext cx="5536722" cy="47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5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No przecież ja mówię, a oni nie słuchają…</a:t>
            </a:r>
            <a:endParaRPr lang="pl-PL" dirty="0"/>
          </a:p>
        </p:txBody>
      </p:sp>
      <p:pic>
        <p:nvPicPr>
          <p:cNvPr id="4" name="Symbol zastępczy zawartości 3" descr="20171021_10265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49443" r="23916" b="33649"/>
          <a:stretch/>
        </p:blipFill>
        <p:spPr>
          <a:xfrm>
            <a:off x="322764" y="1786956"/>
            <a:ext cx="8491149" cy="1415381"/>
          </a:xfrm>
        </p:spPr>
      </p:pic>
      <p:pic>
        <p:nvPicPr>
          <p:cNvPr id="5" name="Obraz 4" descr="20171021_10244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3" t="47772" r="47194" b="37872"/>
          <a:stretch/>
        </p:blipFill>
        <p:spPr>
          <a:xfrm>
            <a:off x="2907478" y="3662521"/>
            <a:ext cx="3309114" cy="199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3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Posłuchajmy zadania</a:t>
            </a:r>
            <a:endParaRPr lang="pl-PL" dirty="0"/>
          </a:p>
        </p:txBody>
      </p:sp>
      <p:pic>
        <p:nvPicPr>
          <p:cNvPr id="5" name="Symbol zastępczy zawartości 4" descr="Zrzut ekranu 2017-10-21 o 10.39.2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-579" r="340" b="7893"/>
          <a:stretch/>
        </p:blipFill>
        <p:spPr>
          <a:xfrm>
            <a:off x="236261" y="1808897"/>
            <a:ext cx="8638255" cy="1121462"/>
          </a:xfrm>
        </p:spPr>
      </p:pic>
      <p:pic>
        <p:nvPicPr>
          <p:cNvPr id="7" name="Obraz 6" descr="Zrzut ekranu 2017-10-21 o 10.40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1" y="2930359"/>
            <a:ext cx="2227432" cy="3721610"/>
          </a:xfrm>
          <a:prstGeom prst="rect">
            <a:avLst/>
          </a:prstGeom>
        </p:spPr>
      </p:pic>
      <p:pic>
        <p:nvPicPr>
          <p:cNvPr id="9" name="Obraz 8" descr="Zrzut ekranu 2017-10-21 o 10.41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1" y="4000500"/>
            <a:ext cx="87630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mówienie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05" b="9318"/>
          <a:stretch/>
        </p:blipFill>
        <p:spPr>
          <a:xfrm>
            <a:off x="1989403" y="2077964"/>
            <a:ext cx="4532709" cy="4069344"/>
          </a:xfrm>
        </p:spPr>
      </p:pic>
    </p:spTree>
    <p:extLst>
      <p:ext uri="{BB962C8B-B14F-4D97-AF65-F5344CB8AC3E}">
        <p14:creationId xmlns:p14="http://schemas.microsoft.com/office/powerpoint/2010/main" val="59210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 polskim podwórku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pl-PL" dirty="0"/>
              <a:t>Trzeba pozwolić im mówić i eksperymentować. Dziecko wszystkiego uczy się, mówiąc ‒ nie tylko języka, także matematyki. Uczy się nie wtedy, kiedy odpowiada na pytania, ale też wtedy, kiedy dyskutuje, gdy coś sobie i innym objaśnia, gdy zadaje pytania, zastanawia się, tłumaczy. </a:t>
            </a:r>
            <a:endParaRPr lang="pl-PL" dirty="0" smtClean="0"/>
          </a:p>
          <a:p>
            <a:pPr marL="114300" indent="0" algn="r">
              <a:buNone/>
            </a:pPr>
            <a:r>
              <a:rPr lang="pl-PL" sz="1800" i="1" dirty="0" smtClean="0"/>
              <a:t>Dr Mirosław Dąbrowski</a:t>
            </a:r>
            <a:r>
              <a:rPr lang="pl-PL" sz="1800" i="1" dirty="0"/>
              <a:t>, „Krytyka </a:t>
            </a:r>
            <a:r>
              <a:rPr lang="pl-PL" sz="1800" i="1" dirty="0" smtClean="0"/>
              <a:t>Polityczna”, </a:t>
            </a:r>
            <a:r>
              <a:rPr lang="pl-PL" sz="1800" i="1" dirty="0"/>
              <a:t>27.04.2013</a:t>
            </a:r>
            <a:endParaRPr lang="cs-CZ" sz="1800" i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2175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Zadania tekstowe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pl-PL" dirty="0"/>
              <a:t>W ogródku wyrosły trzy dynie. Pierwsza i druga ważyły razem 12kg, druga i trzecia ważyły razem 13kg, a pierwsza i trzecia ważyły razem 15kg. Ile ważyła najlżejsza dynia</a:t>
            </a:r>
            <a:r>
              <a:rPr lang="pl-PL" dirty="0" smtClean="0"/>
              <a:t>?</a:t>
            </a:r>
          </a:p>
          <a:p>
            <a:endParaRPr lang="cs-CZ" dirty="0"/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t="32055" r="35904"/>
          <a:stretch/>
        </p:blipFill>
        <p:spPr>
          <a:xfrm>
            <a:off x="2639832" y="3131375"/>
            <a:ext cx="3970323" cy="317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3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Próby algebraiczne</a:t>
            </a:r>
            <a:endParaRPr lang="pl-PL" dirty="0"/>
          </a:p>
        </p:txBody>
      </p:sp>
      <p:pic>
        <p:nvPicPr>
          <p:cNvPr id="5" name="Symbol zastępczy zawartości 4" descr="zadanie_dynia_1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2761" r="22383" b="11654"/>
          <a:stretch/>
        </p:blipFill>
        <p:spPr>
          <a:xfrm>
            <a:off x="1387770" y="1752600"/>
            <a:ext cx="6586033" cy="4781615"/>
          </a:xfrm>
        </p:spPr>
      </p:pic>
    </p:spTree>
    <p:extLst>
      <p:ext uri="{BB962C8B-B14F-4D97-AF65-F5344CB8AC3E}">
        <p14:creationId xmlns:p14="http://schemas.microsoft.com/office/powerpoint/2010/main" val="328695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 umiesz złamać szyfr?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pl-PL" dirty="0" smtClean="0"/>
              <a:t>Szyfr jest liczbą </a:t>
            </a:r>
            <a:r>
              <a:rPr lang="pl-PL" dirty="0" smtClean="0"/>
              <a:t>pięciocyfrową, taką że:</a:t>
            </a:r>
            <a:endParaRPr lang="pl-PL" dirty="0" smtClean="0"/>
          </a:p>
          <a:p>
            <a:r>
              <a:rPr lang="pl-PL" dirty="0" smtClean="0"/>
              <a:t>Czwarta cyfra jest </a:t>
            </a:r>
            <a:r>
              <a:rPr lang="pl-PL" dirty="0" smtClean="0"/>
              <a:t>dwa razy większa </a:t>
            </a:r>
            <a:r>
              <a:rPr lang="pl-PL" dirty="0" smtClean="0"/>
              <a:t>niż druga.</a:t>
            </a:r>
          </a:p>
          <a:p>
            <a:r>
              <a:rPr lang="pl-PL" dirty="0" smtClean="0"/>
              <a:t>Trzecia cyfra jest o 3 mniejsza niż druga.</a:t>
            </a:r>
          </a:p>
          <a:p>
            <a:r>
              <a:rPr lang="pl-PL" dirty="0" smtClean="0"/>
              <a:t>Pierwsza cyfra jest trzy razy większa od piątej.</a:t>
            </a:r>
          </a:p>
          <a:p>
            <a:r>
              <a:rPr lang="pl-PL" dirty="0" smtClean="0"/>
              <a:t>Trzy pary cyfr sumują się do 11.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270" y="3694157"/>
            <a:ext cx="3578530" cy="260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3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Dynie bez algebry?</a:t>
            </a:r>
            <a:endParaRPr lang="pl-PL" dirty="0"/>
          </a:p>
        </p:txBody>
      </p:sp>
      <p:pic>
        <p:nvPicPr>
          <p:cNvPr id="7" name="Symbol zastępczy zawartości 6" descr="Zrzut ekranu 2017-10-05 o 16.50.3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" r="2095" b="276"/>
          <a:stretch/>
        </p:blipFill>
        <p:spPr>
          <a:xfrm>
            <a:off x="240734" y="1803786"/>
            <a:ext cx="3001305" cy="2712895"/>
          </a:xfrm>
        </p:spPr>
      </p:pic>
      <p:pic>
        <p:nvPicPr>
          <p:cNvPr id="8" name="Obraz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625" y="2354454"/>
            <a:ext cx="951150" cy="96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8775" y="2354454"/>
            <a:ext cx="951150" cy="96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25" y="2354454"/>
            <a:ext cx="813187" cy="83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12" y="2354454"/>
            <a:ext cx="813187" cy="83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299" y="2354454"/>
            <a:ext cx="870337" cy="833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636" y="2355025"/>
            <a:ext cx="870337" cy="83334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oleTekstowe 13"/>
          <p:cNvSpPr txBox="1"/>
          <p:nvPr/>
        </p:nvSpPr>
        <p:spPr>
          <a:xfrm>
            <a:off x="3537625" y="1824072"/>
            <a:ext cx="3925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Wszystkie razem ważą 12 + 13 + 15 = 40</a:t>
            </a:r>
            <a:endParaRPr lang="pl-PL" dirty="0"/>
          </a:p>
        </p:txBody>
      </p:sp>
      <p:sp>
        <p:nvSpPr>
          <p:cNvPr id="16" name="PoleTekstowe 15"/>
          <p:cNvSpPr txBox="1"/>
          <p:nvPr/>
        </p:nvSpPr>
        <p:spPr>
          <a:xfrm>
            <a:off x="3537625" y="3491655"/>
            <a:ext cx="1559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Zdejmuję 24kg</a:t>
            </a:r>
            <a:endParaRPr lang="pl-PL" dirty="0"/>
          </a:p>
        </p:txBody>
      </p:sp>
      <p:pic>
        <p:nvPicPr>
          <p:cNvPr id="18" name="Obraz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625" y="4032868"/>
            <a:ext cx="951150" cy="96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az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8775" y="4032868"/>
            <a:ext cx="951150" cy="96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az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25" y="4032868"/>
            <a:ext cx="813187" cy="83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raz 2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12" y="4032868"/>
            <a:ext cx="813187" cy="83391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PoleTekstowe 21"/>
          <p:cNvSpPr txBox="1"/>
          <p:nvPr/>
        </p:nvSpPr>
        <p:spPr>
          <a:xfrm>
            <a:off x="3537625" y="5202527"/>
            <a:ext cx="226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Zostaje 40 – 24 = 16kg</a:t>
            </a:r>
            <a:endParaRPr lang="pl-PL" dirty="0"/>
          </a:p>
        </p:txBody>
      </p:sp>
      <p:pic>
        <p:nvPicPr>
          <p:cNvPr id="23" name="Obraz 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38" y="5710381"/>
            <a:ext cx="870337" cy="833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Obraz 2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75" y="5710952"/>
            <a:ext cx="870337" cy="833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518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Gramatyka, czyli ZASTOSOWANIA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131" b="8443"/>
          <a:stretch/>
        </p:blipFill>
        <p:spPr>
          <a:xfrm>
            <a:off x="2216043" y="1976951"/>
            <a:ext cx="4695713" cy="4199217"/>
          </a:xfrm>
        </p:spPr>
      </p:pic>
    </p:spTree>
    <p:extLst>
      <p:ext uri="{BB962C8B-B14F-4D97-AF65-F5344CB8AC3E}">
        <p14:creationId xmlns:p14="http://schemas.microsoft.com/office/powerpoint/2010/main" val="355049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Geometria – taki </a:t>
            </a:r>
            <a:r>
              <a:rPr lang="pl-PL" dirty="0" smtClean="0"/>
              <a:t>potwór?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pl-PL" dirty="0" smtClean="0"/>
              <a:t>Czyli o trójkącie prostokątnym bez Pitagorasa:</a:t>
            </a:r>
          </a:p>
          <a:p>
            <a:pPr marL="114300" indent="0">
              <a:buNone/>
            </a:pPr>
            <a:r>
              <a:rPr lang="pl-PL" dirty="0" smtClean="0"/>
              <a:t>Oblicz długość przeciwprostokątnej trójkąta o bokach 5 i 12.</a:t>
            </a:r>
            <a:endParaRPr lang="pl-PL" dirty="0" smtClean="0"/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644" y="3610748"/>
            <a:ext cx="2494724" cy="22478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644" y="5396933"/>
            <a:ext cx="784485" cy="46166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006" y="5540626"/>
            <a:ext cx="617621" cy="58553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0644" y="4693565"/>
            <a:ext cx="589799" cy="104689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3195" y="5628408"/>
            <a:ext cx="683868" cy="22410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1751" y="4699654"/>
            <a:ext cx="484791" cy="1158945"/>
          </a:xfrm>
          <a:prstGeom prst="rect">
            <a:avLst/>
          </a:prstGeom>
        </p:spPr>
      </p:pic>
      <p:sp>
        <p:nvSpPr>
          <p:cNvPr id="13" name="PoleTekstowe 12"/>
          <p:cNvSpPr txBox="1"/>
          <p:nvPr/>
        </p:nvSpPr>
        <p:spPr>
          <a:xfrm>
            <a:off x="5685912" y="3910611"/>
            <a:ext cx="1751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/>
              <a:t>r</a:t>
            </a:r>
            <a:r>
              <a:rPr lang="pl-PL" i="1" dirty="0" smtClean="0"/>
              <a:t> = 5 + x = 12 + y</a:t>
            </a:r>
          </a:p>
          <a:p>
            <a:r>
              <a:rPr lang="pl-PL" i="1" dirty="0"/>
              <a:t>x</a:t>
            </a:r>
            <a:r>
              <a:rPr lang="pl-PL" i="1" dirty="0" smtClean="0"/>
              <a:t> + y = 13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54451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ln w="38100" cmpd="dbl">
            <a:noFill/>
          </a:ln>
        </p:spPr>
        <p:txBody>
          <a:bodyPr/>
          <a:lstStyle/>
          <a:p>
            <a:r>
              <a:rPr lang="pl-PL" dirty="0" smtClean="0"/>
              <a:t>Księżyce </a:t>
            </a:r>
            <a:r>
              <a:rPr lang="pl-PL" dirty="0" err="1" smtClean="0"/>
              <a:t>hipokratesa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34919" y="1600200"/>
            <a:ext cx="849858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Wykaż, że pole niebieskiej figury jest równe sumie pól żółtych figur</a:t>
            </a: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r="28125"/>
          <a:stretch/>
        </p:blipFill>
        <p:spPr>
          <a:xfrm>
            <a:off x="1733229" y="2294631"/>
            <a:ext cx="5216352" cy="383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89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ln w="38100" cmpd="dbl">
            <a:noFill/>
          </a:ln>
        </p:spPr>
        <p:txBody>
          <a:bodyPr>
            <a:normAutofit/>
          </a:bodyPr>
          <a:lstStyle/>
          <a:p>
            <a:r>
              <a:rPr lang="pl-PL" dirty="0" smtClean="0"/>
              <a:t>Księżyce </a:t>
            </a:r>
            <a:r>
              <a:rPr lang="pl-PL" dirty="0" err="1" smtClean="0"/>
              <a:t>hipokratesa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451" r="49040" b="9655"/>
          <a:stretch/>
        </p:blipFill>
        <p:spPr>
          <a:xfrm>
            <a:off x="4207253" y="1634767"/>
            <a:ext cx="4479547" cy="4192889"/>
          </a:xfrm>
        </p:spPr>
      </p:pic>
      <p:sp>
        <p:nvSpPr>
          <p:cNvPr id="5" name="PoleTekstowe 4"/>
          <p:cNvSpPr txBox="1"/>
          <p:nvPr/>
        </p:nvSpPr>
        <p:spPr>
          <a:xfrm>
            <a:off x="457200" y="1744594"/>
            <a:ext cx="3252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Wykaż, że S = S</a:t>
            </a:r>
            <a:r>
              <a:rPr lang="pl-PL" sz="2400" baseline="-25000" dirty="0" smtClean="0"/>
              <a:t>1</a:t>
            </a:r>
            <a:r>
              <a:rPr lang="pl-PL" sz="2400" dirty="0" smtClean="0"/>
              <a:t> + S</a:t>
            </a:r>
            <a:r>
              <a:rPr lang="pl-PL" sz="2400" baseline="-25000" dirty="0" smtClean="0"/>
              <a:t>2</a:t>
            </a:r>
            <a:r>
              <a:rPr lang="pl-PL" sz="2400" dirty="0" smtClean="0"/>
              <a:t> + S</a:t>
            </a:r>
            <a:r>
              <a:rPr lang="pl-PL" sz="2400" baseline="-25000" dirty="0" smtClean="0"/>
              <a:t>3</a:t>
            </a:r>
            <a:endParaRPr lang="pl-PL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1075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Haczyki i przynęty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309" r="467"/>
          <a:stretch/>
        </p:blipFill>
        <p:spPr>
          <a:xfrm>
            <a:off x="2347833" y="1781499"/>
            <a:ext cx="4075485" cy="5076501"/>
          </a:xfrm>
        </p:spPr>
      </p:pic>
    </p:spTree>
    <p:extLst>
      <p:ext uri="{BB962C8B-B14F-4D97-AF65-F5344CB8AC3E}">
        <p14:creationId xmlns:p14="http://schemas.microsoft.com/office/powerpoint/2010/main" val="1750000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5235388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/>
              <a:t>Proofs are to mathematics what spelling (or even calligraphy) is to poetry. Mathematical works do consist of proofs, just as poems do consist of characters.</a:t>
            </a:r>
          </a:p>
          <a:p>
            <a:pPr marL="0" indent="0" algn="ctr">
              <a:buNone/>
            </a:pPr>
            <a:r>
              <a:rPr lang="en-US" sz="1800" dirty="0"/>
              <a:t>Vladimir </a:t>
            </a:r>
            <a:r>
              <a:rPr lang="en-US" sz="1800" dirty="0" smtClean="0"/>
              <a:t>Arnold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pl-PL" dirty="0" smtClean="0"/>
              <a:t>Dowody są tym dla matematyki czym litery (a nawet kaligrafia) dla poezji. Prace matematyczne składają się z  dowodów, tak jak poezja składa się ze znaków.</a:t>
            </a:r>
          </a:p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682" y="1760817"/>
            <a:ext cx="2861314" cy="3334124"/>
          </a:xfrm>
          <a:prstGeom prst="rect">
            <a:avLst/>
          </a:prstGeom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pl-PL" dirty="0"/>
              <a:t>Vladimir Arnold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765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Deborah</a:t>
            </a:r>
            <a:r>
              <a:rPr lang="pl-PL" dirty="0"/>
              <a:t> </a:t>
            </a:r>
            <a:r>
              <a:rPr lang="pl-PL" dirty="0" err="1"/>
              <a:t>Meier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pl-PL" dirty="0"/>
              <a:t>Z tej lekcji morał dla </a:t>
            </a:r>
            <a:r>
              <a:rPr lang="pl-PL" dirty="0" smtClean="0"/>
              <a:t>był </a:t>
            </a:r>
            <a:r>
              <a:rPr lang="pl-PL" dirty="0"/>
              <a:t>taki, że sami nauczyciele i nauczycielki myślą schematycznie. Zaskoczeni niebanalną tezą nie wiedzą, jak reagować. Program jest bez sensu, a czas przewidziany na realizację poszczególnych zagadnień – za krótki. Największy problem polega jednak na tym, że przez ostatnie 40 lat niewiele się zmieniło, a nasza debata o edukacji jest pewnie dlatego tak mało efektywna, że nie ogarniamy przyczyn. Nie rozumiemy, że </a:t>
            </a:r>
            <a:r>
              <a:rPr lang="pl-PL" b="1" dirty="0"/>
              <a:t>mamy do czynienia z kryzysem szkoły tradycyjnej</a:t>
            </a:r>
            <a:r>
              <a:rPr lang="pl-PL" dirty="0"/>
              <a:t>.</a:t>
            </a:r>
            <a:endParaRPr lang="cs-CZ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9798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Nasza przyszłość?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65" b="-558"/>
          <a:stretch/>
        </p:blipFill>
        <p:spPr>
          <a:xfrm>
            <a:off x="2390987" y="1574249"/>
            <a:ext cx="4232956" cy="5121409"/>
          </a:xfrm>
        </p:spPr>
      </p:pic>
    </p:spTree>
    <p:extLst>
      <p:ext uri="{BB962C8B-B14F-4D97-AF65-F5344CB8AC3E}">
        <p14:creationId xmlns:p14="http://schemas.microsoft.com/office/powerpoint/2010/main" val="1386737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„Gwara” dla znawców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507" b="14535"/>
          <a:stretch/>
        </p:blipFill>
        <p:spPr>
          <a:xfrm>
            <a:off x="1742416" y="1447799"/>
            <a:ext cx="5581643" cy="5021976"/>
          </a:xfrm>
        </p:spPr>
      </p:pic>
    </p:spTree>
    <p:extLst>
      <p:ext uri="{BB962C8B-B14F-4D97-AF65-F5344CB8AC3E}">
        <p14:creationId xmlns:p14="http://schemas.microsoft.com/office/powerpoint/2010/main" val="1938547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Język obcy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dirty="0" smtClean="0"/>
              <a:t>Słuchanie</a:t>
            </a:r>
          </a:p>
          <a:p>
            <a:pPr algn="ctr"/>
            <a:r>
              <a:rPr lang="pl-PL" sz="4400" dirty="0" smtClean="0"/>
              <a:t>Czytanie</a:t>
            </a:r>
          </a:p>
          <a:p>
            <a:pPr algn="ctr"/>
            <a:r>
              <a:rPr lang="pl-PL" sz="4400" dirty="0" smtClean="0"/>
              <a:t>Pisanie</a:t>
            </a:r>
          </a:p>
          <a:p>
            <a:pPr algn="ctr"/>
            <a:r>
              <a:rPr lang="pl-PL" sz="4400" dirty="0" smtClean="0"/>
              <a:t>Mówienie</a:t>
            </a:r>
          </a:p>
          <a:p>
            <a:pPr algn="ctr"/>
            <a:r>
              <a:rPr lang="pl-PL" sz="4400" dirty="0"/>
              <a:t>Gramatyka</a:t>
            </a:r>
          </a:p>
        </p:txBody>
      </p:sp>
    </p:spTree>
    <p:extLst>
      <p:ext uri="{BB962C8B-B14F-4D97-AF65-F5344CB8AC3E}">
        <p14:creationId xmlns:p14="http://schemas.microsoft.com/office/powerpoint/2010/main" val="1570575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114300" indent="0" algn="ctr">
              <a:buNone/>
            </a:pPr>
            <a:r>
              <a:rPr lang="pl-PL" sz="4000" dirty="0" smtClean="0">
                <a:latin typeface="Times New Roman"/>
                <a:cs typeface="Times New Roman"/>
              </a:rPr>
              <a:t>Dziękuję za uwagę</a:t>
            </a:r>
          </a:p>
          <a:p>
            <a:pPr marL="114300" indent="0" algn="ctr">
              <a:buNone/>
            </a:pPr>
            <a:endParaRPr lang="pl-PL" sz="4000" dirty="0">
              <a:latin typeface="Times New Roman"/>
              <a:cs typeface="Times New Roman"/>
            </a:endParaRPr>
          </a:p>
          <a:p>
            <a:pPr marL="114300" indent="0" algn="ctr">
              <a:buNone/>
            </a:pPr>
            <a:r>
              <a:rPr lang="pl-PL" dirty="0" smtClean="0">
                <a:latin typeface="Times New Roman"/>
                <a:cs typeface="Times New Roman"/>
              </a:rPr>
              <a:t>Maria </a:t>
            </a:r>
            <a:r>
              <a:rPr lang="pl-PL" dirty="0" err="1" smtClean="0">
                <a:latin typeface="Times New Roman"/>
                <a:cs typeface="Times New Roman"/>
              </a:rPr>
              <a:t>Mędrzycka</a:t>
            </a:r>
            <a:endParaRPr lang="pl-PL" dirty="0">
              <a:latin typeface="Times New Roman"/>
              <a:cs typeface="Times New Roman"/>
            </a:endParaRPr>
          </a:p>
          <a:p>
            <a:pPr marL="114300" indent="0" algn="ctr">
              <a:buNone/>
            </a:pPr>
            <a:r>
              <a:rPr lang="pl-PL" dirty="0" err="1" smtClean="0">
                <a:latin typeface="Times New Roman"/>
                <a:cs typeface="Times New Roman"/>
              </a:rPr>
              <a:t>maria@medrzyccy.pl</a:t>
            </a:r>
            <a:endParaRPr lang="pl-PL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085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CZYTANIE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392" b="1438"/>
          <a:stretch/>
        </p:blipFill>
        <p:spPr>
          <a:xfrm>
            <a:off x="2193549" y="1767045"/>
            <a:ext cx="5006832" cy="4336972"/>
          </a:xfrm>
        </p:spPr>
      </p:pic>
    </p:spTree>
    <p:extLst>
      <p:ext uri="{BB962C8B-B14F-4D97-AF65-F5344CB8AC3E}">
        <p14:creationId xmlns:p14="http://schemas.microsoft.com/office/powerpoint/2010/main" val="285269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666" b="2712"/>
          <a:stretch/>
        </p:blipFill>
        <p:spPr>
          <a:xfrm>
            <a:off x="295325" y="221524"/>
            <a:ext cx="8564425" cy="6232594"/>
          </a:xfrm>
        </p:spPr>
      </p:pic>
    </p:spTree>
    <p:extLst>
      <p:ext uri="{BB962C8B-B14F-4D97-AF65-F5344CB8AC3E}">
        <p14:creationId xmlns:p14="http://schemas.microsoft.com/office/powerpoint/2010/main" val="9264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Dowód na to, że kobiety są złem</a:t>
            </a:r>
            <a:endParaRPr lang="pl-PL" dirty="0"/>
          </a:p>
        </p:txBody>
      </p:sp>
      <p:sp>
        <p:nvSpPr>
          <p:cNvPr id="6" name="PoleTekstowe 5"/>
          <p:cNvSpPr txBox="1"/>
          <p:nvPr/>
        </p:nvSpPr>
        <p:spPr>
          <a:xfrm>
            <a:off x="1094855" y="1816492"/>
            <a:ext cx="75919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1. Jak wiadomo kobiety (K) potrzebują czasu (T) i pieniędzy (M):</a:t>
            </a:r>
          </a:p>
          <a:p>
            <a:r>
              <a:rPr lang="pl-PL" sz="2000" dirty="0" smtClean="0"/>
              <a:t>		K = T * M</a:t>
            </a:r>
          </a:p>
          <a:p>
            <a:r>
              <a:rPr lang="pl-PL" sz="2000" dirty="0" smtClean="0"/>
              <a:t>2. Ponieważ wiadomo, że „Czas to pieniądz”:</a:t>
            </a:r>
          </a:p>
          <a:p>
            <a:r>
              <a:rPr lang="pl-PL" sz="2000" dirty="0" smtClean="0"/>
              <a:t>		T = M</a:t>
            </a:r>
          </a:p>
          <a:p>
            <a:r>
              <a:rPr lang="pl-PL" sz="2000" dirty="0" smtClean="0"/>
              <a:t>3. Zatem</a:t>
            </a:r>
          </a:p>
          <a:p>
            <a:r>
              <a:rPr lang="pl-PL" sz="2000" dirty="0" smtClean="0"/>
              <a:t>		K = M * M = M</a:t>
            </a:r>
            <a:r>
              <a:rPr lang="pl-PL" sz="2000" baseline="30000" dirty="0" smtClean="0"/>
              <a:t>2</a:t>
            </a:r>
          </a:p>
          <a:p>
            <a:r>
              <a:rPr lang="pl-PL" sz="2000" dirty="0" smtClean="0"/>
              <a:t>4. Ponieważ wiadomo, że „Pieniądze są pierwiastkiem zła (Z)” zatem:</a:t>
            </a:r>
          </a:p>
          <a:p>
            <a:r>
              <a:rPr lang="pl-PL" sz="2000" dirty="0" smtClean="0"/>
              <a:t>		M = √Z</a:t>
            </a:r>
          </a:p>
          <a:p>
            <a:r>
              <a:rPr lang="pl-PL" sz="2000" dirty="0" smtClean="0"/>
              <a:t>5. Podstawiając do poprzedniego równania:</a:t>
            </a:r>
          </a:p>
          <a:p>
            <a:r>
              <a:rPr lang="pl-PL" sz="2000" dirty="0" smtClean="0"/>
              <a:t>		K = (</a:t>
            </a:r>
            <a:r>
              <a:rPr lang="pl-PL" sz="2000" dirty="0"/>
              <a:t>√</a:t>
            </a:r>
            <a:r>
              <a:rPr lang="pl-PL" sz="2000" dirty="0" smtClean="0"/>
              <a:t>Z)</a:t>
            </a:r>
            <a:r>
              <a:rPr lang="pl-PL" sz="2000" baseline="30000" dirty="0" smtClean="0"/>
              <a:t>2</a:t>
            </a:r>
          </a:p>
          <a:p>
            <a:r>
              <a:rPr lang="pl-PL" sz="2000" dirty="0" smtClean="0"/>
              <a:t>6. Po uproszczeniu mamy</a:t>
            </a:r>
          </a:p>
          <a:p>
            <a:r>
              <a:rPr lang="pl-PL" sz="2000" dirty="0" smtClean="0"/>
              <a:t>		K = Z</a:t>
            </a:r>
          </a:p>
          <a:p>
            <a:endParaRPr lang="pl-PL" sz="2000" dirty="0" smtClean="0"/>
          </a:p>
          <a:p>
            <a:r>
              <a:rPr lang="pl-PL" sz="2000" dirty="0" smtClean="0"/>
              <a:t>		Koniec dowodu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522452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 czego potrzebna jest algebra?</a:t>
            </a:r>
            <a:endParaRPr lang="pl-PL" dirty="0"/>
          </a:p>
        </p:txBody>
      </p:sp>
      <p:pic>
        <p:nvPicPr>
          <p:cNvPr id="4" name="Symbol zastępczy zawartości 3" descr="Zrzut ekranu 2017-10-21 o 10.09.36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2621"/>
          <a:stretch/>
        </p:blipFill>
        <p:spPr>
          <a:xfrm>
            <a:off x="1232363" y="1786956"/>
            <a:ext cx="6789956" cy="4666762"/>
          </a:xfrm>
        </p:spPr>
      </p:pic>
    </p:spTree>
    <p:extLst>
      <p:ext uri="{BB962C8B-B14F-4D97-AF65-F5344CB8AC3E}">
        <p14:creationId xmlns:p14="http://schemas.microsoft.com/office/powerpoint/2010/main" val="223235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PISANIE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47" b="346"/>
          <a:stretch/>
        </p:blipFill>
        <p:spPr>
          <a:xfrm>
            <a:off x="1933788" y="2017093"/>
            <a:ext cx="5021262" cy="4428712"/>
          </a:xfrm>
        </p:spPr>
      </p:pic>
    </p:spTree>
    <p:extLst>
      <p:ext uri="{BB962C8B-B14F-4D97-AF65-F5344CB8AC3E}">
        <p14:creationId xmlns:p14="http://schemas.microsoft.com/office/powerpoint/2010/main" val="220503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 </a:t>
            </a:r>
            <a:r>
              <a:rPr lang="pl-PL" dirty="0"/>
              <a:t>s</a:t>
            </a:r>
            <a:r>
              <a:rPr lang="pl-PL" dirty="0" smtClean="0"/>
              <a:t>ztuce dowodzenia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dirty="0" smtClean="0"/>
              <a:t>Dane </a:t>
            </a:r>
            <a:r>
              <a:rPr lang="pl-PL" dirty="0" smtClean="0">
                <a:sym typeface="Wingdings"/>
              </a:rPr>
              <a:t></a:t>
            </a:r>
            <a:r>
              <a:rPr lang="pl-PL" dirty="0" smtClean="0"/>
              <a:t> droga, czyli jak dojść </a:t>
            </a:r>
            <a:r>
              <a:rPr lang="pl-PL" dirty="0" smtClean="0">
                <a:sym typeface="Wingdings"/>
              </a:rPr>
              <a:t></a:t>
            </a:r>
            <a:r>
              <a:rPr lang="pl-PL" dirty="0" smtClean="0"/>
              <a:t> szukane</a:t>
            </a:r>
          </a:p>
          <a:p>
            <a:pPr marL="0" indent="0" algn="ctr">
              <a:buNone/>
            </a:pPr>
            <a:r>
              <a:rPr lang="pl-PL" dirty="0" smtClean="0"/>
              <a:t>Założenie </a:t>
            </a:r>
            <a:r>
              <a:rPr lang="pl-PL" dirty="0" smtClean="0">
                <a:sym typeface="Wingdings"/>
              </a:rPr>
              <a:t> Dowód  Teza</a:t>
            </a:r>
            <a:endParaRPr lang="pl-PL" dirty="0" smtClean="0"/>
          </a:p>
          <a:p>
            <a:pPr marL="0" indent="0" algn="ctr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1. Określ dokładnie, co masz dane w zadaniu, czyli ZAŁOŻENIA (słowa: jeśli, przypuśćmy, niech)</a:t>
            </a:r>
          </a:p>
          <a:p>
            <a:pPr marL="0" indent="0">
              <a:buNone/>
            </a:pPr>
            <a:r>
              <a:rPr lang="pl-PL" dirty="0" smtClean="0"/>
              <a:t>2. Przypomnij sobie, jakie prawa matematyczne są związane z danymi.</a:t>
            </a:r>
          </a:p>
          <a:p>
            <a:pPr marL="0" indent="0">
              <a:buNone/>
            </a:pPr>
            <a:r>
              <a:rPr lang="pl-PL" dirty="0" smtClean="0"/>
              <a:t>3. Zdecyduj, które z nich dotyczą tezy.</a:t>
            </a:r>
          </a:p>
          <a:p>
            <a:pPr marL="0" indent="0">
              <a:buNone/>
            </a:pPr>
            <a:r>
              <a:rPr lang="pl-PL" dirty="0" smtClean="0"/>
              <a:t>4. Zapisz DOWÓD, czyli swoją drogę rozumowania. Jak list do czytania głośno niewidomej osobie.</a:t>
            </a:r>
          </a:p>
          <a:p>
            <a:pPr marL="0" indent="0">
              <a:buNone/>
            </a:pPr>
            <a:r>
              <a:rPr lang="pl-PL" dirty="0" smtClean="0"/>
              <a:t>5. Pokaż końcowy wniosek, czyli TEZĘ.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648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teka">
  <a:themeElements>
    <a:clrScheme name="Aptek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tek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Apteka.thmx</Template>
  <TotalTime>35874</TotalTime>
  <Words>849</Words>
  <Application>Microsoft Macintosh PowerPoint</Application>
  <PresentationFormat>Pokaz na ekranie (4:3)</PresentationFormat>
  <Paragraphs>126</Paragraphs>
  <Slides>30</Slides>
  <Notes>9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Apteka</vt:lpstr>
      <vt:lpstr>Matematyka – język własny czy obcy?</vt:lpstr>
      <vt:lpstr>Czy umiesz złamać szyfr?</vt:lpstr>
      <vt:lpstr>Język obcy</vt:lpstr>
      <vt:lpstr>CZYTANIE</vt:lpstr>
      <vt:lpstr>Prezentacja programu PowerPoint</vt:lpstr>
      <vt:lpstr>Dowód na to, że kobiety są złem</vt:lpstr>
      <vt:lpstr>Do czego potrzebna jest algebra?</vt:lpstr>
      <vt:lpstr>PISANIE</vt:lpstr>
      <vt:lpstr>O sztuce dowodzenia</vt:lpstr>
      <vt:lpstr>Dowodzik proszę!</vt:lpstr>
      <vt:lpstr>Trochę elegancji?</vt:lpstr>
      <vt:lpstr>SŁUCHANIE</vt:lpstr>
      <vt:lpstr>Czy „drzewo” zawsze znaczy to samo</vt:lpstr>
      <vt:lpstr>No przecież ja mówię, a oni nie słuchają…</vt:lpstr>
      <vt:lpstr>Posłuchajmy zadania</vt:lpstr>
      <vt:lpstr>mówienie</vt:lpstr>
      <vt:lpstr>Na polskim podwórku</vt:lpstr>
      <vt:lpstr>Zadania tekstowe</vt:lpstr>
      <vt:lpstr>Próby algebraiczne</vt:lpstr>
      <vt:lpstr>Dynie bez algebry?</vt:lpstr>
      <vt:lpstr>Gramatyka, czyli ZASTOSOWANIA</vt:lpstr>
      <vt:lpstr>Geometria – taki potwór?</vt:lpstr>
      <vt:lpstr>Księżyce hipokratesa</vt:lpstr>
      <vt:lpstr>Księżyce hipokratesa</vt:lpstr>
      <vt:lpstr>Haczyki i przynęty</vt:lpstr>
      <vt:lpstr>Vladimir Arnold</vt:lpstr>
      <vt:lpstr>Deborah Meier</vt:lpstr>
      <vt:lpstr>Nasza przyszłość?</vt:lpstr>
      <vt:lpstr>„Gwara” dla znawców</vt:lpstr>
      <vt:lpstr>Prezentacja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Matematyka – język obcy</dc:title>
  <dc:creator>maria</dc:creator>
  <cp:lastModifiedBy>maria</cp:lastModifiedBy>
  <cp:revision>44</cp:revision>
  <dcterms:created xsi:type="dcterms:W3CDTF">2017-09-25T07:52:08Z</dcterms:created>
  <dcterms:modified xsi:type="dcterms:W3CDTF">2017-10-22T17:17:22Z</dcterms:modified>
</cp:coreProperties>
</file>