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303" r:id="rId4"/>
    <p:sldId id="304" r:id="rId5"/>
    <p:sldId id="305" r:id="rId6"/>
    <p:sldId id="306" r:id="rId7"/>
    <p:sldId id="307" r:id="rId8"/>
    <p:sldId id="308" r:id="rId9"/>
    <p:sldId id="313" r:id="rId10"/>
    <p:sldId id="324" r:id="rId11"/>
    <p:sldId id="257" r:id="rId12"/>
    <p:sldId id="258" r:id="rId13"/>
    <p:sldId id="301" r:id="rId14"/>
    <p:sldId id="263" r:id="rId15"/>
    <p:sldId id="264" r:id="rId16"/>
    <p:sldId id="293" r:id="rId17"/>
    <p:sldId id="295" r:id="rId18"/>
    <p:sldId id="274" r:id="rId19"/>
    <p:sldId id="325" r:id="rId20"/>
    <p:sldId id="275" r:id="rId21"/>
    <p:sldId id="311" r:id="rId22"/>
    <p:sldId id="309" r:id="rId23"/>
    <p:sldId id="326" r:id="rId24"/>
    <p:sldId id="265" r:id="rId25"/>
    <p:sldId id="278" r:id="rId26"/>
    <p:sldId id="299" r:id="rId27"/>
    <p:sldId id="281" r:id="rId28"/>
    <p:sldId id="280" r:id="rId29"/>
    <p:sldId id="283" r:id="rId30"/>
    <p:sldId id="279" r:id="rId31"/>
    <p:sldId id="282" r:id="rId32"/>
    <p:sldId id="267" r:id="rId33"/>
    <p:sldId id="269" r:id="rId34"/>
    <p:sldId id="314" r:id="rId35"/>
    <p:sldId id="315" r:id="rId36"/>
    <p:sldId id="316" r:id="rId37"/>
    <p:sldId id="320" r:id="rId38"/>
    <p:sldId id="272" r:id="rId39"/>
    <p:sldId id="273" r:id="rId40"/>
    <p:sldId id="284" r:id="rId41"/>
    <p:sldId id="286" r:id="rId42"/>
    <p:sldId id="287" r:id="rId43"/>
    <p:sldId id="288" r:id="rId44"/>
    <p:sldId id="297" r:id="rId45"/>
    <p:sldId id="289" r:id="rId46"/>
    <p:sldId id="291" r:id="rId47"/>
    <p:sldId id="292" r:id="rId48"/>
    <p:sldId id="298" r:id="rId49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51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6EF68-784A-4C12-A1E2-2E0730C7C102}" type="datetimeFigureOut">
              <a:rPr lang="pl-PL"/>
              <a:pPr>
                <a:defRPr/>
              </a:pPr>
              <a:t>05.11.2022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A98F6-08F8-4C20-BDA4-9BE286CB727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0168E-F976-40C8-B7AC-47E11FA02E99}" type="datetimeFigureOut">
              <a:rPr lang="pl-PL"/>
              <a:pPr>
                <a:defRPr/>
              </a:pPr>
              <a:t>05.11.2022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789E2-5B13-4068-8CF5-0559E6F2256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6EBAD-FE2B-40BA-8A7B-A217270C02A2}" type="datetimeFigureOut">
              <a:rPr lang="pl-PL"/>
              <a:pPr>
                <a:defRPr/>
              </a:pPr>
              <a:t>05.11.2022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83B9D-DC0B-4158-A9CF-5B9C7A3C6AF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35A11-4303-4A6D-BD94-DD3024B4EB50}" type="datetimeFigureOut">
              <a:rPr lang="pl-PL"/>
              <a:pPr>
                <a:defRPr/>
              </a:pPr>
              <a:t>05.11.2022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AFA26-2B2B-4A47-8599-FFDABCA6A3C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48FF5-AB92-4B7C-8352-2BF8A3497CA1}" type="datetimeFigureOut">
              <a:rPr lang="pl-PL"/>
              <a:pPr>
                <a:defRPr/>
              </a:pPr>
              <a:t>05.11.2022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D97E8-DE48-437C-8A2D-C5BDC72833C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5AAC5-DD93-47D1-9139-539E93F61860}" type="datetimeFigureOut">
              <a:rPr lang="pl-PL"/>
              <a:pPr>
                <a:defRPr/>
              </a:pPr>
              <a:t>05.11.2022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12F46-5099-4C35-99A9-D206D4D82EE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82165-9CC6-4DB4-B5C9-E8CB219D5046}" type="datetimeFigureOut">
              <a:rPr lang="pl-PL"/>
              <a:pPr>
                <a:defRPr/>
              </a:pPr>
              <a:t>05.11.2022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5ACBD-E07A-483B-980F-9A27B0FD424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407FF-8806-4F8C-9126-F0D115C0BC83}" type="datetimeFigureOut">
              <a:rPr lang="pl-PL"/>
              <a:pPr>
                <a:defRPr/>
              </a:pPr>
              <a:t>05.11.2022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7F392-A3EA-40FB-BC10-DBC137965C9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81B80-8AAE-43E2-9954-3B1551456A91}" type="datetimeFigureOut">
              <a:rPr lang="pl-PL"/>
              <a:pPr>
                <a:defRPr/>
              </a:pPr>
              <a:t>05.11.2022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28CA6-325E-45F7-A0C7-FC7EB6AB66A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1FD29-D8B4-4BC1-ADB0-867895258788}" type="datetimeFigureOut">
              <a:rPr lang="pl-PL"/>
              <a:pPr>
                <a:defRPr/>
              </a:pPr>
              <a:t>05.11.2022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BA6DA-016A-4B8B-9969-A81A1A98547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AAEA8-5308-49A4-AABC-F8B573A2A161}" type="datetimeFigureOut">
              <a:rPr lang="pl-PL"/>
              <a:pPr>
                <a:defRPr/>
              </a:pPr>
              <a:t>05.11.2022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2C6CB-C6A6-4257-BD3C-EFC7575F95A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BEDE0D-8FA7-4F19-8437-629094350A3E}" type="datetimeFigureOut">
              <a:rPr lang="pl-PL"/>
              <a:pPr>
                <a:defRPr/>
              </a:pPr>
              <a:t>05.11.2022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FF98CE3-F310-4630-B702-7DA72BB9E98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l-PL" sz="3600" dirty="0"/>
              <a:t>Uogólnienia i analogie</a:t>
            </a:r>
            <a:br>
              <a:rPr lang="pl-PL" sz="3600" dirty="0"/>
            </a:br>
            <a:r>
              <a:rPr lang="pl-PL" sz="2400" dirty="0"/>
              <a:t>czyli</a:t>
            </a:r>
            <a:br>
              <a:rPr lang="pl-PL" dirty="0"/>
            </a:br>
            <a:r>
              <a:rPr lang="pl-PL" sz="3600" dirty="0"/>
              <a:t>o stawianiu problemów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/>
              <a:t>Zdzisław Pogoda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/>
              <a:t>Instytut Matematyki UJ </a:t>
            </a:r>
          </a:p>
        </p:txBody>
      </p:sp>
      <p:pic>
        <p:nvPicPr>
          <p:cNvPr id="2052" name="Obraz 3" descr="5cell-ruc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506730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5-cell hyper pyramid | Pyramids, Decor, Home decor">
            <a:extLst>
              <a:ext uri="{FF2B5EF4-FFF2-40B4-BE49-F238E27FC236}">
                <a16:creationId xmlns:a16="http://schemas.microsoft.com/office/drawing/2014/main" id="{2619D6A5-B664-8FEB-E495-7FF3D30DD4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05892"/>
            <a:ext cx="2808312" cy="2064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A co czterowymiarowym odpowiednikiem czworościanu?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9634" name="Picture 2" descr="https://www.vzome.com/models/2007/04-Apr/5cell/A4_18_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204864"/>
            <a:ext cx="2352675" cy="2381250"/>
          </a:xfrm>
          <a:prstGeom prst="rect">
            <a:avLst/>
          </a:prstGeom>
          <a:noFill/>
        </p:spPr>
      </p:pic>
      <p:pic>
        <p:nvPicPr>
          <p:cNvPr id="69636" name="Picture 4" descr="https://www.vzome.com/models/2007/04-Apr/5cell/A4_18_gho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060848"/>
            <a:ext cx="2400300" cy="2381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8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/>
              <a:t>Edwin A.Abbot</a:t>
            </a:r>
          </a:p>
        </p:txBody>
      </p:sp>
      <p:pic>
        <p:nvPicPr>
          <p:cNvPr id="3075" name="Symbol zastępczy zawartości 4" descr="Foto_E._A._Abbot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64163" y="1773238"/>
            <a:ext cx="3240087" cy="4244975"/>
          </a:xfrm>
        </p:spPr>
      </p:pic>
      <p:sp>
        <p:nvSpPr>
          <p:cNvPr id="3076" name="AutoShape 2" descr="https://upload.wikimedia.org/wikipedia/commons/thumb/2/26/Foto_E._A._Abbott.jpg/200px-Foto_E._A._Abbott.jpg"/>
          <p:cNvSpPr>
            <a:spLocks noChangeAspect="1" noChangeArrowheads="1"/>
          </p:cNvSpPr>
          <p:nvPr/>
        </p:nvSpPr>
        <p:spPr bwMode="auto">
          <a:xfrm>
            <a:off x="155575" y="-1195388"/>
            <a:ext cx="1905000" cy="249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  <p:pic>
        <p:nvPicPr>
          <p:cNvPr id="3077" name="Picture 4" descr="http://www.eptachordon.com/magazine/wp-content/uploads/2014/04/abbott-flatland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628775"/>
            <a:ext cx="439102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sp>
        <p:nvSpPr>
          <p:cNvPr id="4099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4100" name="Picture 2" descr="https://merlin.topmall.ua/media/300x452/000/004/775/56bb03455fd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125538"/>
            <a:ext cx="2990850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2" descr="http://pelissetto.altervista.org/images/flatland-illustr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333375"/>
            <a:ext cx="4678363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http://www.conilfilodiarianna.it/home/wp-content/uploads/2013/10/17_flatlandia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4868863"/>
            <a:ext cx="28543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5123" name="Symbol zastępczy zawartości 3" descr="flat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268413"/>
            <a:ext cx="3790950" cy="4525962"/>
          </a:xfrm>
        </p:spPr>
      </p:pic>
      <p:pic>
        <p:nvPicPr>
          <p:cNvPr id="5124" name="Obraz 4" descr="flatfl-5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1125538"/>
            <a:ext cx="29813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6147" name="Symbol zastępczy zawartości 4" descr="bezmiar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27313" y="836613"/>
            <a:ext cx="4719637" cy="3887787"/>
          </a:xfrm>
        </p:spPr>
      </p:pic>
      <p:pic>
        <p:nvPicPr>
          <p:cNvPr id="6148" name="Obraz 5" descr="nasz_rys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365625"/>
            <a:ext cx="33337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sp>
        <p:nvSpPr>
          <p:cNvPr id="7171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7172" name="Picture 2" descr="http://www.pcp-net.org/journal/pctp07/Image03b-44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101975"/>
            <a:ext cx="4321175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4" descr="http://www.rudyrucker.com/blog/images4/ERBrid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700213"/>
            <a:ext cx="3914775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8195" name="Obraz 6" descr="flatland1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341438"/>
            <a:ext cx="48768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/>
              <a:t>Węzeł trójlistnik</a:t>
            </a:r>
          </a:p>
        </p:txBody>
      </p:sp>
      <p:pic>
        <p:nvPicPr>
          <p:cNvPr id="9219" name="Symbol zastępczy zawartości 5" descr="wezel_P_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2133600"/>
            <a:ext cx="6465888" cy="3167063"/>
          </a:xfrm>
        </p:spPr>
      </p:pic>
      <p:sp>
        <p:nvSpPr>
          <p:cNvPr id="9220" name="AutoShape 2" descr="https://upload.wikimedia.org/wikipedia/en/thumb/7/74/The_two_trefoil_knots.pdf/page1-800px-The_two_trefoil_knots.pdf.jpg"/>
          <p:cNvSpPr>
            <a:spLocks noChangeAspect="1" noChangeArrowheads="1"/>
          </p:cNvSpPr>
          <p:nvPr/>
        </p:nvSpPr>
        <p:spPr bwMode="auto">
          <a:xfrm>
            <a:off x="155575" y="-1058863"/>
            <a:ext cx="4533900" cy="221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11267" name="Symbol zastępczy zawartości 3" descr="czworościan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981075"/>
            <a:ext cx="2797175" cy="2797175"/>
          </a:xfrm>
        </p:spPr>
      </p:pic>
      <p:pic>
        <p:nvPicPr>
          <p:cNvPr id="11268" name="Obraz 4" descr="czworoscian2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1628775"/>
            <a:ext cx="27940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Obraz 5" descr="czworoscian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836613"/>
            <a:ext cx="2171700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Obraz 6" descr="czworoscian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8538" y="4292600"/>
            <a:ext cx="22479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Obraz 7" descr="czworoscian5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063" y="4221163"/>
            <a:ext cx="21526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err="1"/>
              <a:t>Pentatope</a:t>
            </a:r>
            <a:r>
              <a:rPr lang="pl-PL" sz="3600" dirty="0"/>
              <a:t>, </a:t>
            </a:r>
            <a:r>
              <a:rPr lang="pl-PL" sz="3600" dirty="0" err="1"/>
              <a:t>pentachoron</a:t>
            </a:r>
            <a:r>
              <a:rPr lang="pl-PL" sz="3600" dirty="0"/>
              <a:t>, 5-cel,</a:t>
            </a:r>
            <a:br>
              <a:rPr lang="pl-PL" sz="3600" dirty="0"/>
            </a:br>
            <a:r>
              <a:rPr lang="pl-PL" sz="3600" dirty="0"/>
              <a:t>sympleks czterowymiarowy.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7586" name="Picture 2" descr="5-cell hyper pyramid | Pyramids, Decor, Home decor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9772" y="3723853"/>
            <a:ext cx="4104456" cy="3017919"/>
          </a:xfrm>
          <a:prstGeom prst="rect">
            <a:avLst/>
          </a:prstGeom>
          <a:noFill/>
        </p:spPr>
      </p:pic>
      <p:pic>
        <p:nvPicPr>
          <p:cNvPr id="67588" name="Picture 4" descr="5-cell-multicolor. Rotation in four-dimensional space. 4D. Fourth  dimension. Hyperspace. - YouTu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032248"/>
            <a:ext cx="2771800" cy="2078851"/>
          </a:xfrm>
          <a:prstGeom prst="rect">
            <a:avLst/>
          </a:prstGeom>
          <a:noFill/>
        </p:spPr>
      </p:pic>
      <p:pic>
        <p:nvPicPr>
          <p:cNvPr id="67590" name="Picture 6" descr="The 5-Cell and its Family - vZo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024" y="1700808"/>
            <a:ext cx="2914650" cy="2657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3753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Sztuka stawiania pytań.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4000" dirty="0"/>
              <a:t>CO?</a:t>
            </a:r>
          </a:p>
          <a:p>
            <a:r>
              <a:rPr lang="pl-PL" sz="4000" dirty="0"/>
              <a:t>PO CO?</a:t>
            </a:r>
          </a:p>
          <a:p>
            <a:r>
              <a:rPr lang="pl-PL" sz="4000" dirty="0"/>
              <a:t>JAK?</a:t>
            </a:r>
          </a:p>
          <a:p>
            <a:pPr algn="ctr"/>
            <a:r>
              <a:rPr lang="pl-PL" sz="5400" dirty="0"/>
              <a:t>„Centralne” pytanie: DLACZEGO?</a:t>
            </a:r>
          </a:p>
          <a:p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dirty="0"/>
          </a:p>
        </p:txBody>
      </p:sp>
      <p:pic>
        <p:nvPicPr>
          <p:cNvPr id="12291" name="Symbol zastępczy zawartości 3" descr="SimplexGraphs_3-6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773238"/>
            <a:ext cx="8299450" cy="1511300"/>
          </a:xfrm>
        </p:spPr>
      </p:pic>
      <p:pic>
        <p:nvPicPr>
          <p:cNvPr id="12292" name="Obraz 5" descr="4symplek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4005263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Obraz 6" descr="220px-5-cell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005263"/>
            <a:ext cx="18796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9634" name="Picture 2" descr="https://www.vzome.com/models/2007/04-Apr/5cell/A4_18_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76872"/>
            <a:ext cx="3557195" cy="3600400"/>
          </a:xfrm>
          <a:prstGeom prst="rect">
            <a:avLst/>
          </a:prstGeom>
          <a:noFill/>
        </p:spPr>
      </p:pic>
      <p:pic>
        <p:nvPicPr>
          <p:cNvPr id="69636" name="Picture 4" descr="https://www.vzome.com/models/2007/04-Apr/5cell/A4_18_gho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0848" y="2276871"/>
            <a:ext cx="3557195" cy="3528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Pytania i uwagi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/>
              <a:t>Jak zdefiniować środkową?</a:t>
            </a:r>
          </a:p>
          <a:p>
            <a:r>
              <a:rPr lang="pl-PL" sz="2800" dirty="0"/>
              <a:t>Twierdzenie o środkowych (środkowa łączy wierzchołek ze środkiem ciężkość przeciwległej ściany (trójwymiarowej).</a:t>
            </a:r>
          </a:p>
          <a:p>
            <a:r>
              <a:rPr lang="pl-PL" sz="2800" dirty="0"/>
              <a:t>Jak zdefiniować wysokość?</a:t>
            </a:r>
          </a:p>
          <a:p>
            <a:r>
              <a:rPr lang="pl-PL" sz="2800" dirty="0"/>
              <a:t>Czy istnieje jakiś odpowiednik czworościanu </a:t>
            </a:r>
            <a:r>
              <a:rPr lang="pl-PL" sz="2800" dirty="0" err="1"/>
              <a:t>równościennego</a:t>
            </a:r>
            <a:r>
              <a:rPr lang="pl-PL" sz="2800" dirty="0"/>
              <a:t>? </a:t>
            </a:r>
          </a:p>
          <a:p>
            <a:r>
              <a:rPr lang="pl-PL" sz="2800" dirty="0"/>
              <a:t>Czy jest jakiś odpowiednik równoległościanu opisanego?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C6C8EF-3A3D-BF07-E8DE-32EE00684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Pytania i uwagi c.d.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3F4725-C192-A302-07E1-284EBF9B7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/>
              <a:t>Czy istnieją inne typy, odpowiedniki czworościanów?</a:t>
            </a:r>
          </a:p>
          <a:p>
            <a:r>
              <a:rPr lang="pl-PL" sz="2800" dirty="0"/>
              <a:t>Czy pojawiają się typy 5-komórek nieznane w przestrzeni trójwymiarowej?</a:t>
            </a:r>
          </a:p>
          <a:p>
            <a:r>
              <a:rPr lang="pl-PL" sz="2800" dirty="0"/>
              <a:t>Czy pojawiają się nowe obiekty w 5-komórkach (</a:t>
            </a:r>
            <a:r>
              <a:rPr lang="pl-PL" sz="2800" dirty="0" err="1"/>
              <a:t>biśrodkowe</a:t>
            </a:r>
            <a:r>
              <a:rPr lang="pl-PL" sz="2800" dirty="0"/>
              <a:t>, </a:t>
            </a:r>
            <a:r>
              <a:rPr lang="pl-PL" sz="2800" dirty="0" err="1"/>
              <a:t>biwysokości</a:t>
            </a:r>
            <a:r>
              <a:rPr lang="pl-PL" sz="2800" dirty="0"/>
              <a:t>)?</a:t>
            </a:r>
          </a:p>
          <a:p>
            <a:r>
              <a:rPr lang="pl-PL" sz="2800" dirty="0"/>
              <a:t>Czy można sformułować twierdzenia, odpowiedniki twierdzeń dla trójkątów i czworościanów?</a:t>
            </a:r>
          </a:p>
          <a:p>
            <a:r>
              <a:rPr lang="pl-PL" sz="2800" dirty="0"/>
              <a:t>Wiele, wiele innych…</a:t>
            </a:r>
          </a:p>
          <a:p>
            <a:endParaRPr lang="pl-PL" dirty="0"/>
          </a:p>
        </p:txBody>
      </p:sp>
      <p:pic>
        <p:nvPicPr>
          <p:cNvPr id="4" name="Picture 6" descr="Truncated 5-cell - Wikiwand">
            <a:extLst>
              <a:ext uri="{FF2B5EF4-FFF2-40B4-BE49-F238E27FC236}">
                <a16:creationId xmlns:a16="http://schemas.microsoft.com/office/drawing/2014/main" id="{DDF206A8-A419-BA6D-BD87-5BB010474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5249789"/>
            <a:ext cx="1524000" cy="1438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042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dirty="0"/>
              <a:t>KOSTKA…</a:t>
            </a:r>
          </a:p>
        </p:txBody>
      </p:sp>
      <p:pic>
        <p:nvPicPr>
          <p:cNvPr id="13315" name="Symbol zastępczy zawartości 5" descr="konstrukcja kostk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1196975"/>
            <a:ext cx="6677025" cy="5006975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14339" name="Obraz 3" descr="szescian_4d_jeden_przy_drygi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375"/>
            <a:ext cx="5240338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Obraz 5" descr="szescian_4d_jeden_w_drugi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675731"/>
            <a:ext cx="3357563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Symbol zastępczy zawartości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sp>
        <p:nvSpPr>
          <p:cNvPr id="1536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15364" name="Symbol zastępczy zawartości 8" descr="4kostka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32012"/>
            <a:ext cx="8229600" cy="3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sp>
        <p:nvSpPr>
          <p:cNvPr id="16387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16388" name="Obraz 3" descr="Tesserakt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484313"/>
            <a:ext cx="4794250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17411" name="Symbol zastępczy zawartości 5" descr="szesciany w hip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450" y="1628775"/>
            <a:ext cx="9045575" cy="446405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18435" name="Symbol zastępczy zawartości 3" descr="hypercube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989138"/>
            <a:ext cx="3313112" cy="3311525"/>
          </a:xfrm>
        </p:spPr>
      </p:pic>
      <p:pic>
        <p:nvPicPr>
          <p:cNvPr id="18436" name="Obraz 4" descr="hypercube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989138"/>
            <a:ext cx="3167063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„Proste” zagadnienia</a:t>
            </a:r>
            <a:br>
              <a:rPr lang="pl-PL" dirty="0"/>
            </a:br>
            <a:r>
              <a:rPr lang="pl-PL" dirty="0"/>
              <a:t>dotyczące trójkąta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Podaj równoważne charakteryzacje trójkąta równobocznego (najlepiej minimum 20)</a:t>
            </a:r>
          </a:p>
          <a:p>
            <a:r>
              <a:rPr lang="pl-PL" dirty="0"/>
              <a:t>Punkty charakterystyczne w trójkącie (te najważniejsze): środek okręgu opisanego, środek okręgu wpisanego, ortocentrum, środek ciężkości (inne: punkt </a:t>
            </a:r>
            <a:r>
              <a:rPr lang="pl-PL" dirty="0" err="1"/>
              <a:t>Gergonne’a</a:t>
            </a:r>
            <a:r>
              <a:rPr lang="pl-PL" dirty="0"/>
              <a:t>, punkt Nagela….)</a:t>
            </a:r>
          </a:p>
          <a:p>
            <a:r>
              <a:rPr lang="pl-PL" dirty="0"/>
              <a:t>Podstawowe twierdzenia.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19459" name="Symbol zastępczy zawartości 3" descr="sklejanie_h_ruch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71775" y="3933825"/>
            <a:ext cx="3829050" cy="2495550"/>
          </a:xfrm>
        </p:spPr>
      </p:pic>
      <p:pic>
        <p:nvPicPr>
          <p:cNvPr id="19460" name="Obraz 4" descr="sklejanie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916113"/>
            <a:ext cx="18192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Obraz 6" descr="sklejanie1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1341438"/>
            <a:ext cx="39338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20483" name="Symbol zastępczy zawartości 3" descr="siatka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80063" y="404813"/>
            <a:ext cx="1973262" cy="2532062"/>
          </a:xfrm>
        </p:spPr>
      </p:pic>
      <p:pic>
        <p:nvPicPr>
          <p:cNvPr id="20484" name="Obraz 4" descr="HCube-Folding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2852738"/>
            <a:ext cx="31686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Obraz 5" descr="fold-4d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3500438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21507" name="Obraz 3" descr="Dali_Crucifixion_hypercub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412875"/>
            <a:ext cx="2862263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Obraz 5" descr="luk4dim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557338"/>
            <a:ext cx="44037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/>
              <a:t>Wyższe wymiary</a:t>
            </a:r>
          </a:p>
        </p:txBody>
      </p:sp>
      <p:pic>
        <p:nvPicPr>
          <p:cNvPr id="23555" name="Symbol zastępczy zawartości 3" descr="h1_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2420938"/>
            <a:ext cx="5162550" cy="3887787"/>
          </a:xfrm>
        </p:spPr>
      </p:pic>
      <p:pic>
        <p:nvPicPr>
          <p:cNvPr id="23556" name="Obraz 4" descr="h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1628775"/>
            <a:ext cx="21907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Przekroje</a:t>
            </a:r>
          </a:p>
        </p:txBody>
      </p:sp>
      <p:pic>
        <p:nvPicPr>
          <p:cNvPr id="4" name="Symbol zastępczy zawartości 3" descr="HIPER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484784"/>
            <a:ext cx="2095500" cy="1924050"/>
          </a:xfrm>
        </p:spPr>
      </p:pic>
      <p:pic>
        <p:nvPicPr>
          <p:cNvPr id="5" name="Obraz 4" descr="HIPER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3715" y="1509486"/>
            <a:ext cx="2181225" cy="1876425"/>
          </a:xfrm>
          <a:prstGeom prst="rect">
            <a:avLst/>
          </a:prstGeom>
        </p:spPr>
      </p:pic>
      <p:pic>
        <p:nvPicPr>
          <p:cNvPr id="7" name="Obraz 6" descr="HIPER_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4189" y="3645024"/>
            <a:ext cx="2200275" cy="1933575"/>
          </a:xfrm>
          <a:prstGeom prst="rect">
            <a:avLst/>
          </a:prstGeom>
        </p:spPr>
      </p:pic>
      <p:pic>
        <p:nvPicPr>
          <p:cNvPr id="8" name="Obraz 7" descr="HIPER_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7847" y="3645024"/>
            <a:ext cx="2276475" cy="1990725"/>
          </a:xfrm>
          <a:prstGeom prst="rect">
            <a:avLst/>
          </a:prstGeom>
        </p:spPr>
      </p:pic>
      <p:pic>
        <p:nvPicPr>
          <p:cNvPr id="9" name="Obraz 8" descr="HIPER_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77821" y="3573016"/>
            <a:ext cx="2066925" cy="1924050"/>
          </a:xfrm>
          <a:prstGeom prst="rect">
            <a:avLst/>
          </a:prstGeom>
        </p:spPr>
      </p:pic>
      <p:pic>
        <p:nvPicPr>
          <p:cNvPr id="15" name="Obraz 14" descr="Obraz zawierający zawody lekkoatletyczne&#10;&#10;Opis wygenerowany automatycznie">
            <a:extLst>
              <a:ext uri="{FF2B5EF4-FFF2-40B4-BE49-F238E27FC236}">
                <a16:creationId xmlns:a16="http://schemas.microsoft.com/office/drawing/2014/main" id="{39A21ACC-C8EF-1D2F-EA4C-869B6AC5C2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040" y="1419769"/>
            <a:ext cx="2028825" cy="1952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HIPER_CROS_OSMIOSCI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3" y="1241898"/>
            <a:ext cx="7444369" cy="5211437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HIPER_CROS_ROZ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764704"/>
            <a:ext cx="8320252" cy="2160240"/>
          </a:xfrm>
        </p:spPr>
      </p:pic>
      <p:pic>
        <p:nvPicPr>
          <p:cNvPr id="5" name="Obraz 4" descr="przekroje hipersześcian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3068960"/>
            <a:ext cx="7560840" cy="1512168"/>
          </a:xfrm>
          <a:prstGeom prst="rect">
            <a:avLst/>
          </a:prstGeom>
        </p:spPr>
      </p:pic>
      <p:pic>
        <p:nvPicPr>
          <p:cNvPr id="3" name="Obraz 2" descr="przekroje hipersześcianu2.png">
            <a:extLst>
              <a:ext uri="{FF2B5EF4-FFF2-40B4-BE49-F238E27FC236}">
                <a16:creationId xmlns:a16="http://schemas.microsoft.com/office/drawing/2014/main" id="{3B433C69-61A8-BF30-1426-36FF32197A0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6045" y="4581128"/>
            <a:ext cx="3651910" cy="2288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kwadrat sum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772816"/>
            <a:ext cx="4724400" cy="819150"/>
          </a:xfrm>
        </p:spPr>
      </p:pic>
      <p:pic>
        <p:nvPicPr>
          <p:cNvPr id="7" name="Obraz 6" descr="sześcian su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2852936"/>
            <a:ext cx="6269713" cy="1360165"/>
          </a:xfrm>
          <a:prstGeom prst="rect">
            <a:avLst/>
          </a:prstGeom>
        </p:spPr>
      </p:pic>
      <p:pic>
        <p:nvPicPr>
          <p:cNvPr id="8" name="Obraz 7" descr="czwarta potęg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4437112"/>
            <a:ext cx="7323115" cy="208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24579" name="Symbol zastępczy zawartości 3" descr="platonic-solids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692150"/>
            <a:ext cx="6465887" cy="1844675"/>
          </a:xfrm>
        </p:spPr>
      </p:pic>
      <p:pic>
        <p:nvPicPr>
          <p:cNvPr id="24580" name="Obraz 4" descr="platonic-solids-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2852738"/>
            <a:ext cx="491490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sp>
        <p:nvSpPr>
          <p:cNvPr id="2560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25604" name="Obraz 3" descr="3d-platonic-solid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052513"/>
            <a:ext cx="7683500" cy="480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 co z czworościanem?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/>
              <a:t>Jak wygląda sprawa punktów charakterystycznych w czworościanie? </a:t>
            </a:r>
          </a:p>
          <a:p>
            <a:r>
              <a:rPr lang="pl-PL" sz="2800" dirty="0">
                <a:solidFill>
                  <a:srgbClr val="FFC000"/>
                </a:solidFill>
              </a:rPr>
              <a:t>Co z odpowiednikiem ortocentrum?</a:t>
            </a:r>
          </a:p>
          <a:p>
            <a:r>
              <a:rPr lang="pl-PL" sz="2800" dirty="0"/>
              <a:t>Czy istnieją odpowiedniki punktów </a:t>
            </a:r>
            <a:r>
              <a:rPr lang="pl-PL" sz="2800" dirty="0" err="1"/>
              <a:t>Gergonne’a</a:t>
            </a:r>
            <a:r>
              <a:rPr lang="pl-PL" sz="2800" dirty="0"/>
              <a:t>, Nagela </a:t>
            </a:r>
            <a:r>
              <a:rPr lang="pl-PL" sz="2800" dirty="0" err="1"/>
              <a:t>itp</a:t>
            </a:r>
            <a:r>
              <a:rPr lang="pl-PL" sz="2800" dirty="0"/>
              <a:t>…</a:t>
            </a:r>
          </a:p>
          <a:p>
            <a:r>
              <a:rPr lang="pl-PL" sz="2800" dirty="0"/>
              <a:t>Charakteryzacja czworościanu foremnego. Które cechy odpowiadają cechom dla trójkąta równobocznego?</a:t>
            </a:r>
          </a:p>
          <a:p>
            <a:r>
              <a:rPr lang="pl-PL" sz="2800" dirty="0">
                <a:solidFill>
                  <a:srgbClr val="FFC000"/>
                </a:solidFill>
              </a:rPr>
              <a:t>Czy pokrywanie się środków sfery wpisanej i opisanej gwarantuje foremność czworościanu?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sp>
        <p:nvSpPr>
          <p:cNvPr id="26627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26628" name="Obraz 3" descr="flatland3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908050"/>
            <a:ext cx="4625975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27651" name="Symbol zastępczy zawartości 3" descr="schlegel_diagr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84438" y="836613"/>
            <a:ext cx="4446587" cy="5241925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/>
              <a:t>16-komórka</a:t>
            </a:r>
          </a:p>
        </p:txBody>
      </p:sp>
      <p:pic>
        <p:nvPicPr>
          <p:cNvPr id="28675" name="Symbol zastępczy zawartości 4" descr="16-cell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076700"/>
            <a:ext cx="2114550" cy="2162175"/>
          </a:xfrm>
        </p:spPr>
      </p:pic>
      <p:pic>
        <p:nvPicPr>
          <p:cNvPr id="28676" name="Obraz 3" descr="16-cell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1628775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Obraz 5" descr="16-cell-orig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2492375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29699" name="Symbol zastępczy zawartości 3" descr="24-cell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5513" y="1700213"/>
            <a:ext cx="4032250" cy="403225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30723" name="Symbol zastępczy zawartości 3" descr="24-cell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916113"/>
            <a:ext cx="2624137" cy="2476500"/>
          </a:xfrm>
        </p:spPr>
      </p:pic>
      <p:pic>
        <p:nvPicPr>
          <p:cNvPr id="30724" name="Obraz 4" descr="24-cell3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476250"/>
            <a:ext cx="3427413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Obraz 5" descr="24cell4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40767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31747" name="Obraz 3" descr="120cell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981075"/>
            <a:ext cx="4364037" cy="43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Obraz 4" descr="120cell_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1557338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32771" name="Symbol zastępczy zawartości 4" descr="120-cell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80063" y="2349500"/>
            <a:ext cx="2851150" cy="2851150"/>
          </a:xfrm>
        </p:spPr>
      </p:pic>
      <p:pic>
        <p:nvPicPr>
          <p:cNvPr id="32772" name="Symbol zastępczy zawartości 5" descr="120cell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2349500"/>
            <a:ext cx="3816350" cy="354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33795" name="Symbol zastępczy zawartości 6" descr="600cell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836613"/>
            <a:ext cx="3852862" cy="3852862"/>
          </a:xfrm>
        </p:spPr>
      </p:pic>
      <p:pic>
        <p:nvPicPr>
          <p:cNvPr id="33796" name="Obraz 7" descr="600cell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708275"/>
            <a:ext cx="3735387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/>
          </a:p>
        </p:txBody>
      </p:sp>
      <p:pic>
        <p:nvPicPr>
          <p:cNvPr id="34819" name="Symbol zastępczy zawartości 5" descr="600cell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2636838"/>
            <a:ext cx="4032250" cy="3930650"/>
          </a:xfrm>
        </p:spPr>
      </p:pic>
      <p:pic>
        <p:nvPicPr>
          <p:cNvPr id="34820" name="Obraz 6" descr="600cell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620713"/>
            <a:ext cx="3600450" cy="344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Problem czworościanu „kratowego”.</a:t>
            </a:r>
          </a:p>
          <a:p>
            <a:endParaRPr lang="pl-PL" sz="2800" dirty="0"/>
          </a:p>
        </p:txBody>
      </p:sp>
      <p:pic>
        <p:nvPicPr>
          <p:cNvPr id="52226" name="Picture 2" descr="Postaw na krawędzi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861048"/>
            <a:ext cx="3333750" cy="2457451"/>
          </a:xfrm>
          <a:prstGeom prst="rect">
            <a:avLst/>
          </a:prstGeom>
          <a:noFill/>
        </p:spPr>
      </p:pic>
      <p:pic>
        <p:nvPicPr>
          <p:cNvPr id="52228" name="Picture 4" descr="Czworościany równościenne – część 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852936"/>
            <a:ext cx="3333750" cy="3552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Czworościan </a:t>
            </a:r>
            <a:r>
              <a:rPr lang="pl-PL" dirty="0" err="1"/>
              <a:t>równościenny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400" dirty="0"/>
              <a:t>Ściany są przystające.</a:t>
            </a:r>
          </a:p>
          <a:p>
            <a:r>
              <a:rPr lang="pl-PL" sz="2400" dirty="0"/>
              <a:t>Sumy kątów płaskich przy każdym wierzchołku są równe 180ᵒ.</a:t>
            </a:r>
          </a:p>
          <a:p>
            <a:r>
              <a:rPr lang="pl-PL" sz="2400" dirty="0"/>
              <a:t>Środek sfery wpisanej i opisanej pokrywają się.</a:t>
            </a:r>
          </a:p>
          <a:p>
            <a:r>
              <a:rPr lang="pl-PL" sz="2400" dirty="0"/>
              <a:t>Środek ciężkości pokrywa się ze środkiem sfery opisanej.</a:t>
            </a:r>
          </a:p>
          <a:p>
            <a:r>
              <a:rPr lang="pl-PL" sz="2400" dirty="0"/>
              <a:t>Wszystkie ściany mają równe pola.</a:t>
            </a:r>
          </a:p>
          <a:p>
            <a:r>
              <a:rPr lang="pl-PL" sz="2400" dirty="0"/>
              <a:t>Krawędzie skośne są parami równe.</a:t>
            </a:r>
          </a:p>
          <a:p>
            <a:r>
              <a:rPr lang="pl-PL" sz="2400" dirty="0"/>
              <a:t>Równoległościan opisany (dopisany?) jest prostopadłościanem.</a:t>
            </a:r>
          </a:p>
          <a:p>
            <a:r>
              <a:rPr lang="pl-PL" sz="2400" dirty="0"/>
              <a:t>Czworościan ma trzy osie symetrii.</a:t>
            </a:r>
          </a:p>
          <a:p>
            <a:r>
              <a:rPr lang="pl-PL" sz="2400" dirty="0"/>
              <a:t>I jeszcze co najmniej 15 innych.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Czworościan </a:t>
            </a:r>
            <a:r>
              <a:rPr lang="pl-PL" dirty="0" err="1"/>
              <a:t>ortocentryczny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/>
              <a:t>Wysokości mają punkt wspólny (istnieje ortocentrum).</a:t>
            </a:r>
          </a:p>
          <a:p>
            <a:r>
              <a:rPr lang="pl-PL" sz="2800" dirty="0"/>
              <a:t>Spodki wysokości czworościanu są ortocentrami ścian.</a:t>
            </a:r>
          </a:p>
          <a:p>
            <a:r>
              <a:rPr lang="pl-PL" sz="2800" dirty="0"/>
              <a:t>Krawędzie skośne są prostopadłe.</a:t>
            </a:r>
          </a:p>
          <a:p>
            <a:r>
              <a:rPr lang="pl-PL" sz="2800" dirty="0"/>
              <a:t>Równoległościan opisany jest rombościanem.</a:t>
            </a:r>
          </a:p>
          <a:p>
            <a:r>
              <a:rPr lang="pl-PL" sz="2800" dirty="0"/>
              <a:t>Środki krawędzi leżą na jednej sferze.</a:t>
            </a:r>
          </a:p>
          <a:p>
            <a:r>
              <a:rPr lang="pl-PL" sz="2800" dirty="0" err="1"/>
              <a:t>Biśrodkowe</a:t>
            </a:r>
            <a:r>
              <a:rPr lang="pl-PL" sz="2800" dirty="0"/>
              <a:t> są jednakowej długości.</a:t>
            </a:r>
          </a:p>
          <a:p>
            <a:r>
              <a:rPr lang="pl-PL" sz="2800" dirty="0"/>
              <a:t>ITD…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Czworościan z „</a:t>
            </a:r>
            <a:r>
              <a:rPr lang="pl-PL" dirty="0" err="1"/>
              <a:t>pśrednią</a:t>
            </a:r>
            <a:r>
              <a:rPr lang="pl-PL" dirty="0"/>
              <a:t>” sferą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Istnieje sfera styczna do wszystkich krawędzi.</a:t>
            </a:r>
          </a:p>
          <a:p>
            <a:r>
              <a:rPr lang="pl-PL" dirty="0"/>
              <a:t>Sumy długości krawędzi skośnych są równe.</a:t>
            </a:r>
          </a:p>
          <a:p>
            <a:r>
              <a:rPr lang="pl-PL" dirty="0"/>
              <a:t>Okręgi wpisane w ściany są parami styczne.</a:t>
            </a:r>
          </a:p>
          <a:p>
            <a:r>
              <a:rPr lang="pl-PL" dirty="0"/>
              <a:t>Prostopadłe do ścian przechodzące przez środki okręgów wpisanych w ściany mają punkty wspólne.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Inne typy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Czworościan, w którym </a:t>
            </a:r>
            <a:r>
              <a:rPr lang="pl-PL" dirty="0" err="1"/>
              <a:t>biwysokości</a:t>
            </a:r>
            <a:r>
              <a:rPr lang="pl-PL" dirty="0"/>
              <a:t> przecinają się w  jednym punkcie.</a:t>
            </a:r>
          </a:p>
          <a:p>
            <a:r>
              <a:rPr lang="pl-PL" dirty="0"/>
              <a:t>Czworościan „prostokątny”.</a:t>
            </a:r>
          </a:p>
          <a:p>
            <a:r>
              <a:rPr lang="pl-PL" dirty="0"/>
              <a:t>Czworościan, w którym odcinki łączące wierzchołki ze środkami okręgów wpisanych w przeciwległe ściany mają punkt wspólny (iloczyny długości krawędzi skośnych są równe).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5035</TotalTime>
  <Words>450</Words>
  <Application>Microsoft Office PowerPoint</Application>
  <PresentationFormat>Pokaz na ekranie (4:3)</PresentationFormat>
  <Paragraphs>66</Paragraphs>
  <Slides>48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51" baseType="lpstr">
      <vt:lpstr>Arial</vt:lpstr>
      <vt:lpstr>Calibri</vt:lpstr>
      <vt:lpstr>Motyw pakietu Office</vt:lpstr>
      <vt:lpstr>Uogólnienia i analogie czyli o stawianiu problemów</vt:lpstr>
      <vt:lpstr>Sztuka stawiania pytań.</vt:lpstr>
      <vt:lpstr>„Proste” zagadnienia dotyczące trójkąta</vt:lpstr>
      <vt:lpstr>A co z czworościanem?</vt:lpstr>
      <vt:lpstr>Prezentacja programu PowerPoint</vt:lpstr>
      <vt:lpstr>Czworościan równościenny</vt:lpstr>
      <vt:lpstr>Czworościan ortocentryczny</vt:lpstr>
      <vt:lpstr>Czworościan z „pśrednią” sferą</vt:lpstr>
      <vt:lpstr>Inne typy</vt:lpstr>
      <vt:lpstr>A co czterowymiarowym odpowiednikiem czworościanu?</vt:lpstr>
      <vt:lpstr>Edwin A.Abbot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Węzeł trójlistnik</vt:lpstr>
      <vt:lpstr>Prezentacja programu PowerPoint</vt:lpstr>
      <vt:lpstr>Pentatope, pentachoron, 5-cel, sympleks czterowymiarowy.</vt:lpstr>
      <vt:lpstr>Prezentacja programu PowerPoint</vt:lpstr>
      <vt:lpstr>Prezentacja programu PowerPoint</vt:lpstr>
      <vt:lpstr>Pytania i uwagi</vt:lpstr>
      <vt:lpstr>Pytania i uwagi c.d.</vt:lpstr>
      <vt:lpstr>KOSTKA…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Wyższe wymiary</vt:lpstr>
      <vt:lpstr>Przekroje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16-komórka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Zobaczyć czwarty wymiar</dc:title>
  <dc:creator>Your User Name</dc:creator>
  <cp:lastModifiedBy>Zdzisław Pogoda</cp:lastModifiedBy>
  <cp:revision>37</cp:revision>
  <dcterms:created xsi:type="dcterms:W3CDTF">2016-04-16T21:10:09Z</dcterms:created>
  <dcterms:modified xsi:type="dcterms:W3CDTF">2022-11-05T06:17:09Z</dcterms:modified>
</cp:coreProperties>
</file>